
<file path=[Content_Types].xml><?xml version="1.0" encoding="utf-8"?>
<Types xmlns="http://schemas.openxmlformats.org/package/2006/content-types">
  <Override PartName="/_rels/.rels" ContentType="application/vnd.openxmlformats-package.relationships+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7.xml" ContentType="application/vnd.openxmlformats-officedocument.presentationml.slideLayout+xml"/>
  <Override PartName="/ppt/slideLayouts/slideLayout20.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4.xml.rels" ContentType="application/vnd.openxmlformats-package.relationships+xml"/>
  <Override PartName="/ppt/slideLayouts/_rels/slideLayout12.xml.rels" ContentType="application/vnd.openxmlformats-package.relationships+xml"/>
  <Override PartName="/ppt/slideLayouts/_rels/slideLayout15.xml.rels" ContentType="application/vnd.openxmlformats-package.relationships+xml"/>
  <Override PartName="/ppt/slideLayouts/_rels/slideLayout13.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presentation.xml" ContentType="application/vnd.openxmlformats-officedocument.presentationml.presentation.main+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_rels/slide11.xml.rels" ContentType="application/vnd.openxmlformats-package.relationships+xml"/>
  <Override PartName="/ppt/slides/_rels/slide5.xml.rels" ContentType="application/vnd.openxmlformats-package.relationships+xml"/>
  <Override PartName="/ppt/slides/_rels/slide12.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4.xml.rels" ContentType="application/vnd.openxmlformats-package.relationships+xml"/>
  <Override PartName="/ppt/slides/_rels/slide10.xml.rels" ContentType="application/vnd.openxmlformats-package.relationships+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7.png" ContentType="image/png"/>
  <Override PartName="/ppt/media/image1.png" ContentType="image/png"/>
  <Override PartName="/ppt/media/image6.png" ContentType="image/png"/>
  <Override PartName="/ppt/media/image21.png" ContentType="image/png"/>
  <Override PartName="/ppt/media/image2.png" ContentType="image/png"/>
  <Override PartName="/ppt/media/image22.tif" ContentType="image/tiff"/>
  <Override PartName="/ppt/media/image3.png" ContentType="image/png"/>
  <Override PartName="/ppt/media/image4.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tif" ContentType="image/tiff"/>
  <Override PartName="/ppt/media/image18.png" ContentType="image/png"/>
  <Override PartName="/ppt/media/image19.png" ContentType="image/png"/>
  <Override PartName="/ppt/media/image5.png" ContentType="image/png"/>
  <Override PartName="/ppt/media/image2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
</file>

<file path=ppt/media/image18.png>
</file>

<file path=ppt/media/image19.png>
</file>

<file path=ppt/media/image2.png>
</file>

<file path=ppt/media/image20.png>
</file>

<file path=ppt/media/image21.png>
</file>

<file path=ppt/media/image22.tif>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43" name="" descr=""/>
          <p:cNvPicPr/>
          <p:nvPr/>
        </p:nvPicPr>
        <p:blipFill>
          <a:blip r:embed="rId2"/>
          <a:stretch/>
        </p:blipFill>
        <p:spPr>
          <a:xfrm>
            <a:off x="2947320" y="2052720"/>
            <a:ext cx="5257800" cy="4195080"/>
          </a:xfrm>
          <a:prstGeom prst="rect">
            <a:avLst/>
          </a:prstGeom>
          <a:ln>
            <a:noFill/>
          </a:ln>
        </p:spPr>
      </p:pic>
      <p:pic>
        <p:nvPicPr>
          <p:cNvPr id="44" name="" descr=""/>
          <p:cNvPicPr/>
          <p:nvPr/>
        </p:nvPicPr>
        <p:blipFill>
          <a:blip r:embed="rId3"/>
          <a:stretch/>
        </p:blipFill>
        <p:spPr>
          <a:xfrm>
            <a:off x="2947320" y="2052720"/>
            <a:ext cx="525780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7"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88" name="" descr=""/>
          <p:cNvPicPr/>
          <p:nvPr/>
        </p:nvPicPr>
        <p:blipFill>
          <a:blip r:embed="rId2"/>
          <a:stretch/>
        </p:blipFill>
        <p:spPr>
          <a:xfrm>
            <a:off x="2947320" y="2052720"/>
            <a:ext cx="5257800" cy="4195080"/>
          </a:xfrm>
          <a:prstGeom prst="rect">
            <a:avLst/>
          </a:prstGeom>
          <a:ln>
            <a:noFill/>
          </a:ln>
        </p:spPr>
      </p:pic>
      <p:pic>
        <p:nvPicPr>
          <p:cNvPr id="89" name="" descr=""/>
          <p:cNvPicPr/>
          <p:nvPr/>
        </p:nvPicPr>
        <p:blipFill>
          <a:blip r:embed="rId3"/>
          <a:stretch/>
        </p:blipFill>
        <p:spPr>
          <a:xfrm>
            <a:off x="2947320" y="2052720"/>
            <a:ext cx="525780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29/04/19</a:t>
            </a:r>
            <a:endParaRPr b="0" lang="en-IN" sz="1400" spc="-1" strike="noStrike">
              <a:solidFill>
                <a:srgbClr val="000000"/>
              </a:solidFill>
              <a:uFill>
                <a:solidFill>
                  <a:srgbClr val="ffffff"/>
                </a:solidFill>
              </a:uFill>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IN" sz="2400" spc="-1" strike="noStrike">
              <a:solidFill>
                <a:srgbClr val="000000"/>
              </a:solidFill>
              <a:uFill>
                <a:solidFill>
                  <a:srgbClr val="ffffff"/>
                </a:solidFill>
              </a:uFill>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11DF2627-3D7D-42B2-B575-C04810F0C01D}"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
        <p:nvSpPr>
          <p:cNvPr id="10" name="PlaceHolder 7"/>
          <p:cNvSpPr>
            <a:spLocks noGrp="1"/>
          </p:cNvSpPr>
          <p:nvPr>
            <p:ph type="body"/>
          </p:nvPr>
        </p:nvSpPr>
        <p:spPr>
          <a:xfrm>
            <a:off x="609480" y="1604520"/>
            <a:ext cx="10972440" cy="3976920"/>
          </a:xfrm>
          <a:prstGeom prst="rect">
            <a:avLst/>
          </a:prstGeom>
        </p:spPr>
        <p:txBody>
          <a:bodyPr lIns="0" rIns="0" tIns="0" bIns="0"/>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1600" spc="-1" strike="noStrike">
                <a:solidFill>
                  <a:srgbClr val="ffffff"/>
                </a:solidFill>
                <a:uFill>
                  <a:solidFill>
                    <a:srgbClr val="ffffff"/>
                  </a:solidFill>
                </a:uFill>
                <a:latin typeface="Century Gothic"/>
              </a:rPr>
              <a:t>Second Outline Level</a:t>
            </a:r>
            <a:endParaRPr b="0" lang="en-US" sz="16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1400" spc="-1" strike="noStrike">
                <a:solidFill>
                  <a:srgbClr val="ffffff"/>
                </a:solidFill>
                <a:uFill>
                  <a:solidFill>
                    <a:srgbClr val="ffffff"/>
                  </a:solidFill>
                </a:uFill>
                <a:latin typeface="Century Gothic"/>
              </a:rPr>
              <a:t>Third Outline Level</a:t>
            </a:r>
            <a:endParaRPr b="0" lang="en-US" sz="14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1400" spc="-1" strike="noStrike">
                <a:solidFill>
                  <a:srgbClr val="ffffff"/>
                </a:solidFill>
                <a:uFill>
                  <a:solidFill>
                    <a:srgbClr val="ffffff"/>
                  </a:solidFill>
                </a:uFill>
                <a:latin typeface="Century Gothic"/>
              </a:rPr>
              <a:t>Fourth Outline Level</a:t>
            </a:r>
            <a:endParaRPr b="0" lang="en-US" sz="14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lvl="6" marL="3024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Seventh Outline Level</a:t>
            </a:r>
            <a:endParaRPr b="0" lang="en-US" sz="2000" spc="-1" strike="noStrike">
              <a:solidFill>
                <a:srgbClr val="ffffff"/>
              </a:solidFill>
              <a:uFill>
                <a:solidFill>
                  <a:srgbClr val="ffffff"/>
                </a:solidFill>
              </a:u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10" t="0" r="0" b="0"/>
          <a:stretch/>
        </p:blipFill>
        <p:spPr>
          <a:xfrm>
            <a:off x="0" y="2669760"/>
            <a:ext cx="4036680" cy="4187880"/>
          </a:xfrm>
          <a:prstGeom prst="rect">
            <a:avLst/>
          </a:prstGeom>
          <a:ln>
            <a:noFill/>
          </a:ln>
        </p:spPr>
      </p:pic>
      <p:pic>
        <p:nvPicPr>
          <p:cNvPr id="46" name="Picture 6" descr=""/>
          <p:cNvPicPr/>
          <p:nvPr/>
        </p:nvPicPr>
        <p:blipFill>
          <a:blip r:embed="rId4"/>
          <a:srcRect l="35647" t="0" r="0" b="0"/>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8" name="Picture 8" descr=""/>
          <p:cNvPicPr/>
          <p:nvPr/>
        </p:nvPicPr>
        <p:blipFill>
          <a:blip r:embed="rId5"/>
          <a:srcRect l="0" t="28812" r="0" b="0"/>
          <a:stretch/>
        </p:blipFill>
        <p:spPr>
          <a:xfrm>
            <a:off x="7999560" y="0"/>
            <a:ext cx="1603080" cy="1141200"/>
          </a:xfrm>
          <a:prstGeom prst="rect">
            <a:avLst/>
          </a:prstGeom>
          <a:ln>
            <a:noFill/>
          </a:ln>
        </p:spPr>
      </p:pic>
      <p:pic>
        <p:nvPicPr>
          <p:cNvPr id="49" name="Picture 9" descr=""/>
          <p:cNvPicPr/>
          <p:nvPr/>
        </p:nvPicPr>
        <p:blipFill>
          <a:blip r:embed="rId6"/>
          <a:srcRect l="0" t="0" r="0" b="23333"/>
          <a:stretch/>
        </p:blipFill>
        <p:spPr>
          <a:xfrm>
            <a:off x="8605800" y="6095880"/>
            <a:ext cx="993240" cy="761760"/>
          </a:xfrm>
          <a:prstGeom prst="rect">
            <a:avLst/>
          </a:prstGeom>
          <a:ln>
            <a:noFill/>
          </a:ln>
        </p:spPr>
      </p:pic>
      <p:sp>
        <p:nvSpPr>
          <p:cNvPr id="50"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52" name="PlaceHolder 4"/>
          <p:cNvSpPr>
            <a:spLocks noGrp="1"/>
          </p:cNvSpPr>
          <p:nvPr>
            <p:ph type="body"/>
          </p:nvPr>
        </p:nvSpPr>
        <p:spPr>
          <a:xfrm>
            <a:off x="1103400" y="2053080"/>
            <a:ext cx="8946360" cy="4195080"/>
          </a:xfrm>
          <a:prstGeom prst="rect">
            <a:avLst/>
          </a:prstGeom>
        </p:spPr>
        <p:txBody>
          <a:bodyPr/>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Second Outline Level</a:t>
            </a:r>
            <a:endParaRPr b="0" lang="en-US" sz="20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Third Outline Level</a:t>
            </a:r>
            <a:endParaRPr b="0" lang="en-US" sz="20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Fourth Outline Level</a:t>
            </a:r>
            <a:endParaRPr b="0" lang="en-US" sz="20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Seventh Outline LevelClick to edit Master text styles</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8ad0d6"/>
              </a:buClr>
              <a:buSzPct val="80000"/>
              <a:buFont typeface="Wingdings 3" charset="2"/>
              <a:buChar char=""/>
            </a:pPr>
            <a:r>
              <a:rPr b="0" lang="en-US" sz="1800" spc="-1" strike="noStrike">
                <a:solidFill>
                  <a:srgbClr val="ffffff"/>
                </a:solidFill>
                <a:uFill>
                  <a:solidFill>
                    <a:srgbClr val="ffffff"/>
                  </a:solidFill>
                </a:uFill>
                <a:latin typeface="Century Gothic"/>
              </a:rPr>
              <a:t>Second level</a:t>
            </a:r>
            <a:endParaRPr b="0" lang="en-US" sz="2000" spc="-1" strike="noStrike">
              <a:solidFill>
                <a:srgbClr val="ffffff"/>
              </a:solidFill>
              <a:uFill>
                <a:solidFill>
                  <a:srgbClr val="ffffff"/>
                </a:solidFill>
              </a:uFill>
              <a:latin typeface="Century Gothic"/>
            </a:endParaRPr>
          </a:p>
          <a:p>
            <a:pPr lvl="2" marL="1143000" indent="-228240">
              <a:lnSpc>
                <a:spcPct val="100000"/>
              </a:lnSpc>
              <a:buClr>
                <a:srgbClr val="8ad0d6"/>
              </a:buClr>
              <a:buSzPct val="80000"/>
              <a:buFont typeface="Wingdings 3" charset="2"/>
              <a:buChar char=""/>
            </a:pPr>
            <a:r>
              <a:rPr b="0" lang="en-US" sz="1600" spc="-1" strike="noStrike">
                <a:solidFill>
                  <a:srgbClr val="ffffff"/>
                </a:solidFill>
                <a:uFill>
                  <a:solidFill>
                    <a:srgbClr val="ffffff"/>
                  </a:solidFill>
                </a:uFill>
                <a:latin typeface="Century Gothic"/>
              </a:rPr>
              <a:t>Third level</a:t>
            </a:r>
            <a:endParaRPr b="0" lang="en-US" sz="2000" spc="-1" strike="noStrike">
              <a:solidFill>
                <a:srgbClr val="ffffff"/>
              </a:solidFill>
              <a:uFill>
                <a:solidFill>
                  <a:srgbClr val="ffffff"/>
                </a:solidFill>
              </a:uFill>
              <a:latin typeface="Century Gothic"/>
            </a:endParaRPr>
          </a:p>
          <a:p>
            <a:pPr lvl="3" marL="16002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Fourth level</a:t>
            </a:r>
            <a:endParaRPr b="0" lang="en-US" sz="2000" spc="-1" strike="noStrike">
              <a:solidFill>
                <a:srgbClr val="ffffff"/>
              </a:solidFill>
              <a:uFill>
                <a:solidFill>
                  <a:srgbClr val="ffffff"/>
                </a:solidFill>
              </a:uFill>
              <a:latin typeface="Century Gothic"/>
            </a:endParaRPr>
          </a:p>
          <a:p>
            <a:pPr lvl="4" marL="20574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Fifth level</a:t>
            </a:r>
            <a:endParaRPr b="0" lang="en-US" sz="2000" spc="-1" strike="noStrike">
              <a:solidFill>
                <a:srgbClr val="ffffff"/>
              </a:solidFill>
              <a:uFill>
                <a:solidFill>
                  <a:srgbClr val="ffffff"/>
                </a:solidFill>
              </a:uFill>
              <a:latin typeface="Century Gothic"/>
            </a:endParaRPr>
          </a:p>
        </p:txBody>
      </p:sp>
      <p:sp>
        <p:nvSpPr>
          <p:cNvPr id="53" name="PlaceHolder 5"/>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29/04/19</a:t>
            </a:r>
            <a:endParaRPr b="0" lang="en-IN" sz="1400" spc="-1" strike="noStrike">
              <a:solidFill>
                <a:srgbClr val="000000"/>
              </a:solidFill>
              <a:uFill>
                <a:solidFill>
                  <a:srgbClr val="ffffff"/>
                </a:solidFill>
              </a:uFill>
              <a:latin typeface="Times New Roman"/>
            </a:endParaRPr>
          </a:p>
        </p:txBody>
      </p:sp>
      <p:sp>
        <p:nvSpPr>
          <p:cNvPr id="54" name="PlaceHolder 6"/>
          <p:cNvSpPr>
            <a:spLocks noGrp="1"/>
          </p:cNvSpPr>
          <p:nvPr>
            <p:ph type="ftr"/>
          </p:nvPr>
        </p:nvSpPr>
        <p:spPr>
          <a:xfrm rot="5400000">
            <a:off x="8951760" y="3225240"/>
            <a:ext cx="3859560" cy="304560"/>
          </a:xfrm>
          <a:prstGeom prst="rect">
            <a:avLst/>
          </a:prstGeom>
        </p:spPr>
        <p:txBody>
          <a:bodyPr anchor="b"/>
          <a:p>
            <a:endParaRPr b="0" lang="en-IN" sz="2400" spc="-1" strike="noStrike">
              <a:solidFill>
                <a:srgbClr val="000000"/>
              </a:solidFill>
              <a:uFill>
                <a:solidFill>
                  <a:srgbClr val="ffffff"/>
                </a:solidFill>
              </a:uFill>
              <a:latin typeface="Times New Roman"/>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692B07D8-A7CC-4157-9F2B-C3E63D81B06E}"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tif"/><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tif"/><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90" name="CustomShape 1"/>
          <p:cNvSpPr/>
          <p:nvPr/>
        </p:nvSpPr>
        <p:spPr>
          <a:xfrm>
            <a:off x="0" y="0"/>
            <a:ext cx="12191400" cy="4730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1" name="CustomShape 2"/>
          <p:cNvSpPr/>
          <p:nvPr/>
        </p:nvSpPr>
        <p:spPr>
          <a:xfrm>
            <a:off x="8719920" y="375372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style>
          <a:lnRef idx="0"/>
          <a:fillRef idx="0"/>
          <a:effectRef idx="0"/>
          <a:fontRef idx="minor"/>
        </p:style>
      </p:sp>
      <p:sp>
        <p:nvSpPr>
          <p:cNvPr id="92" name="CustomShape 3"/>
          <p:cNvSpPr/>
          <p:nvPr/>
        </p:nvSpPr>
        <p:spPr>
          <a:xfrm>
            <a:off x="0" y="4055400"/>
            <a:ext cx="12191760" cy="2802240"/>
          </a:xfrm>
          <a:custGeom>
            <a:avLst/>
            <a:gdLst/>
            <a:ah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solidFill>
            <a:schemeClr val="tx2"/>
          </a:solidFill>
          <a:ln>
            <a:noFill/>
          </a:ln>
        </p:spPr>
        <p:style>
          <a:lnRef idx="2">
            <a:schemeClr val="accent1">
              <a:shade val="50000"/>
            </a:schemeClr>
          </a:lnRef>
          <a:fillRef idx="1003">
            <a:schemeClr val="dk2"/>
          </a:fillRef>
          <a:effectRef idx="0">
            <a:schemeClr val="accent1"/>
          </a:effectRef>
          <a:fontRef idx="minor"/>
        </p:style>
      </p:sp>
      <p:sp>
        <p:nvSpPr>
          <p:cNvPr id="93" name="TextShape 4"/>
          <p:cNvSpPr txBox="1"/>
          <p:nvPr/>
        </p:nvSpPr>
        <p:spPr>
          <a:xfrm>
            <a:off x="965520" y="623520"/>
            <a:ext cx="10260720" cy="3523680"/>
          </a:xfrm>
          <a:prstGeom prst="rect">
            <a:avLst/>
          </a:prstGeom>
          <a:noFill/>
          <a:ln>
            <a:noFill/>
          </a:ln>
        </p:spPr>
        <p:txBody>
          <a:bodyPr anchor="b"/>
          <a:p>
            <a:pPr algn="ctr">
              <a:lnSpc>
                <a:spcPct val="100000"/>
              </a:lnSpc>
            </a:pPr>
            <a:r>
              <a:rPr b="0" lang="en-US" sz="8000" spc="-1" strike="noStrike">
                <a:solidFill>
                  <a:srgbClr val="ebebeb"/>
                </a:solidFill>
                <a:uFill>
                  <a:solidFill>
                    <a:srgbClr val="ffffff"/>
                  </a:solidFill>
                </a:uFill>
                <a:latin typeface="Century Gothic"/>
              </a:rPr>
              <a:t>Reach </a:t>
            </a:r>
            <a:r>
              <a:rPr b="0" lang="en-US" sz="2400" spc="-1" strike="noStrike">
                <a:solidFill>
                  <a:srgbClr val="ebebeb"/>
                </a:solidFill>
                <a:uFill>
                  <a:solidFill>
                    <a:srgbClr val="ffffff"/>
                  </a:solidFill>
                </a:uFill>
                <a:latin typeface="Century Gothic"/>
              </a:rPr>
              <a:t>(</a:t>
            </a:r>
            <a:r>
              <a:rPr b="1" lang="en-US" sz="2400" spc="-1" strike="noStrike">
                <a:solidFill>
                  <a:srgbClr val="ebebeb"/>
                </a:solidFill>
                <a:uFill>
                  <a:solidFill>
                    <a:srgbClr val="ffffff"/>
                  </a:solidFill>
                </a:uFill>
                <a:latin typeface="Century Gothic"/>
              </a:rPr>
              <a:t>for everyone home</a:t>
            </a:r>
            <a:r>
              <a:rPr b="0" lang="en-US" sz="2400" spc="-1" strike="noStrike">
                <a:solidFill>
                  <a:srgbClr val="ebebeb"/>
                </a:solidFill>
                <a:uFill>
                  <a:solidFill>
                    <a:srgbClr val="ffffff"/>
                  </a:solidFill>
                </a:uFill>
                <a:latin typeface="Century Gothic"/>
              </a:rPr>
              <a:t>)</a:t>
            </a:r>
            <a:endParaRPr b="0" lang="en-US" sz="1800" spc="-1" strike="noStrike">
              <a:solidFill>
                <a:srgbClr val="ffffff"/>
              </a:solidFill>
              <a:uFill>
                <a:solidFill>
                  <a:srgbClr val="ffffff"/>
                </a:solidFill>
              </a:uFill>
              <a:latin typeface="Century Gothic"/>
            </a:endParaRPr>
          </a:p>
        </p:txBody>
      </p:sp>
      <p:sp>
        <p:nvSpPr>
          <p:cNvPr id="94" name="TextShape 5"/>
          <p:cNvSpPr txBox="1"/>
          <p:nvPr/>
        </p:nvSpPr>
        <p:spPr>
          <a:xfrm>
            <a:off x="965520" y="4777560"/>
            <a:ext cx="10260720" cy="1209240"/>
          </a:xfrm>
          <a:prstGeom prst="rect">
            <a:avLst/>
          </a:prstGeom>
          <a:noFill/>
          <a:ln>
            <a:noFill/>
          </a:ln>
        </p:spPr>
        <p:txBody>
          <a:bodyPr/>
          <a:p>
            <a:pPr algn="ctr">
              <a:lnSpc>
                <a:spcPct val="100000"/>
              </a:lnSpc>
            </a:pPr>
            <a:r>
              <a:rPr b="0" lang="en-IN" sz="2400" spc="-1" strike="noStrike" cap="all">
                <a:solidFill>
                  <a:srgbClr val="1e5155"/>
                </a:solidFill>
                <a:uFill>
                  <a:solidFill>
                    <a:srgbClr val="ffffff"/>
                  </a:solidFill>
                </a:uFill>
                <a:latin typeface="Century Gothic"/>
              </a:rPr>
              <a:t>IOT based home automation</a:t>
            </a:r>
            <a:endParaRPr b="0" lang="en-IN" sz="32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3"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44"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45"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46"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47" name="TextShape 5"/>
          <p:cNvSpPr txBox="1"/>
          <p:nvPr/>
        </p:nvSpPr>
        <p:spPr>
          <a:xfrm>
            <a:off x="1103400" y="452880"/>
            <a:ext cx="947556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Hardware &amp; Software Requirement</a:t>
            </a:r>
            <a:endParaRPr b="0" lang="en-US" sz="1800" spc="-1" strike="noStrike">
              <a:solidFill>
                <a:srgbClr val="ffffff"/>
              </a:solidFill>
              <a:uFill>
                <a:solidFill>
                  <a:srgbClr val="ffffff"/>
                </a:solidFill>
              </a:uFill>
              <a:latin typeface="Century Gothic"/>
            </a:endParaRPr>
          </a:p>
        </p:txBody>
      </p:sp>
      <p:sp>
        <p:nvSpPr>
          <p:cNvPr id="148" name="CustomShape 6"/>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sp>
        <p:nvSpPr>
          <p:cNvPr id="149" name="CustomShape 7"/>
          <p:cNvSpPr/>
          <p:nvPr/>
        </p:nvSpPr>
        <p:spPr>
          <a:xfrm>
            <a:off x="965160" y="3411000"/>
            <a:ext cx="5283000" cy="283356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IC - ULN2003A</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Raspberry Pi 3 Model B+</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2:4 Decoder and 3:8 Decoder</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5V Relay Switches</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Raspberry Pi Fan HAT</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SanDisk MicroSDHC 32GB Class 10</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Male to Male Wires</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Male to Female Wires</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Female to Female Wires</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Wire Cutter</a:t>
            </a:r>
            <a:endParaRPr b="0" lang="en-IN" sz="1800" spc="-1" strike="noStrike">
              <a:solidFill>
                <a:srgbClr val="000000"/>
              </a:solidFill>
              <a:uFill>
                <a:solidFill>
                  <a:srgbClr val="ffffff"/>
                </a:solidFill>
              </a:uFill>
              <a:latin typeface="Arial"/>
            </a:endParaRPr>
          </a:p>
        </p:txBody>
      </p:sp>
      <p:sp>
        <p:nvSpPr>
          <p:cNvPr id="150" name="CustomShape 8"/>
          <p:cNvSpPr/>
          <p:nvPr/>
        </p:nvSpPr>
        <p:spPr>
          <a:xfrm>
            <a:off x="965160" y="2890800"/>
            <a:ext cx="1968120" cy="364680"/>
          </a:xfrm>
          <a:prstGeom prst="rect">
            <a:avLst/>
          </a:prstGeom>
          <a:noFill/>
          <a:ln>
            <a:noFill/>
          </a:ln>
        </p:spPr>
        <p:style>
          <a:lnRef idx="0"/>
          <a:fillRef idx="0"/>
          <a:effectRef idx="0"/>
          <a:fontRef idx="minor"/>
        </p:style>
        <p:txBody>
          <a:bodyPr lIns="90000" rIns="90000" tIns="45000" bIns="45000"/>
          <a:p>
            <a:pPr>
              <a:lnSpc>
                <a:spcPct val="100000"/>
              </a:lnSpc>
            </a:pPr>
            <a:r>
              <a:rPr b="1" lang="en-IN" sz="1800" spc="-1" strike="noStrike">
                <a:solidFill>
                  <a:srgbClr val="000000"/>
                </a:solidFill>
                <a:uFill>
                  <a:solidFill>
                    <a:srgbClr val="ffffff"/>
                  </a:solidFill>
                </a:uFill>
                <a:latin typeface="Century Gothic"/>
              </a:rPr>
              <a:t>Hardware</a:t>
            </a:r>
            <a:endParaRPr b="0" lang="en-IN" sz="1800" spc="-1" strike="noStrike">
              <a:solidFill>
                <a:srgbClr val="000000"/>
              </a:solidFill>
              <a:uFill>
                <a:solidFill>
                  <a:srgbClr val="ffffff"/>
                </a:solidFill>
              </a:uFill>
              <a:latin typeface="Arial"/>
            </a:endParaRPr>
          </a:p>
        </p:txBody>
      </p:sp>
      <p:sp>
        <p:nvSpPr>
          <p:cNvPr id="151" name="CustomShape 9"/>
          <p:cNvSpPr/>
          <p:nvPr/>
        </p:nvSpPr>
        <p:spPr>
          <a:xfrm>
            <a:off x="6807240" y="3411000"/>
            <a:ext cx="5283000" cy="173628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Python</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Php</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Html </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Apache Webserver</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Unix - Shell Scripting</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b="0" lang="en-IN" sz="1800" spc="-1" strike="noStrike">
                <a:solidFill>
                  <a:srgbClr val="000000"/>
                </a:solidFill>
                <a:uFill>
                  <a:solidFill>
                    <a:srgbClr val="ffffff"/>
                  </a:solidFill>
                </a:uFill>
                <a:latin typeface="Century Gothic"/>
              </a:rPr>
              <a:t>Raspbian</a:t>
            </a:r>
            <a:endParaRPr b="0" lang="en-IN" sz="1800" spc="-1" strike="noStrike">
              <a:solidFill>
                <a:srgbClr val="000000"/>
              </a:solidFill>
              <a:uFill>
                <a:solidFill>
                  <a:srgbClr val="ffffff"/>
                </a:solidFill>
              </a:uFill>
              <a:latin typeface="Arial"/>
            </a:endParaRPr>
          </a:p>
        </p:txBody>
      </p:sp>
      <p:sp>
        <p:nvSpPr>
          <p:cNvPr id="152" name="CustomShape 10"/>
          <p:cNvSpPr/>
          <p:nvPr/>
        </p:nvSpPr>
        <p:spPr>
          <a:xfrm>
            <a:off x="6807240" y="2890800"/>
            <a:ext cx="1968120" cy="364680"/>
          </a:xfrm>
          <a:prstGeom prst="rect">
            <a:avLst/>
          </a:prstGeom>
          <a:noFill/>
          <a:ln>
            <a:noFill/>
          </a:ln>
        </p:spPr>
        <p:style>
          <a:lnRef idx="0"/>
          <a:fillRef idx="0"/>
          <a:effectRef idx="0"/>
          <a:fontRef idx="minor"/>
        </p:style>
        <p:txBody>
          <a:bodyPr lIns="90000" rIns="90000" tIns="45000" bIns="45000"/>
          <a:p>
            <a:pPr>
              <a:lnSpc>
                <a:spcPct val="100000"/>
              </a:lnSpc>
            </a:pPr>
            <a:r>
              <a:rPr b="1" lang="en-IN" sz="1800" spc="-1" strike="noStrike">
                <a:solidFill>
                  <a:srgbClr val="000000"/>
                </a:solidFill>
                <a:uFill>
                  <a:solidFill>
                    <a:srgbClr val="ffffff"/>
                  </a:solidFill>
                </a:uFill>
                <a:latin typeface="Century Gothic"/>
              </a:rPr>
              <a:t>Software</a:t>
            </a:r>
            <a:endParaRPr b="0" lang="en-IN"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3"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54"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55"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56"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57" name="TextShape 5"/>
          <p:cNvSpPr txBox="1"/>
          <p:nvPr/>
        </p:nvSpPr>
        <p:spPr>
          <a:xfrm>
            <a:off x="1103400" y="452880"/>
            <a:ext cx="947556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Cost</a:t>
            </a:r>
            <a:endParaRPr b="0" lang="en-US" sz="1800" spc="-1" strike="noStrike">
              <a:solidFill>
                <a:srgbClr val="ffffff"/>
              </a:solidFill>
              <a:uFill>
                <a:solidFill>
                  <a:srgbClr val="ffffff"/>
                </a:solidFill>
              </a:uFill>
              <a:latin typeface="Century Gothic"/>
            </a:endParaRPr>
          </a:p>
        </p:txBody>
      </p:sp>
      <p:sp>
        <p:nvSpPr>
          <p:cNvPr id="158" name="CustomShape 6"/>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graphicFrame>
        <p:nvGraphicFramePr>
          <p:cNvPr id="159" name="Table 7"/>
          <p:cNvGraphicFramePr/>
          <p:nvPr/>
        </p:nvGraphicFramePr>
        <p:xfrm>
          <a:off x="2006640" y="2427480"/>
          <a:ext cx="8127720" cy="4078800"/>
        </p:xfrm>
        <a:graphic>
          <a:graphicData uri="http://schemas.openxmlformats.org/drawingml/2006/table">
            <a:tbl>
              <a:tblPr/>
              <a:tblGrid>
                <a:gridCol w="4914720"/>
                <a:gridCol w="3213000"/>
              </a:tblGrid>
              <a:tr h="370800">
                <a:tc>
                  <a:txBody>
                    <a:bodyPr anchor="ctr"/>
                    <a:p>
                      <a:pPr algn="ctr">
                        <a:lnSpc>
                          <a:spcPct val="100000"/>
                        </a:lnSpc>
                      </a:pPr>
                      <a:r>
                        <a:rPr b="1" lang="en-IN" sz="1800" spc="-1" strike="noStrike">
                          <a:solidFill>
                            <a:srgbClr val="ffffff"/>
                          </a:solidFill>
                          <a:uFill>
                            <a:solidFill>
                              <a:srgbClr val="ffffff"/>
                            </a:solidFill>
                          </a:uFill>
                          <a:latin typeface="Century Gothic"/>
                        </a:rPr>
                        <a:t>Item</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6aac90"/>
                    </a:solidFill>
                  </a:tcPr>
                </a:tc>
                <a:tc>
                  <a:txBody>
                    <a:bodyPr anchor="ctr"/>
                    <a:p>
                      <a:pPr algn="ctr">
                        <a:lnSpc>
                          <a:spcPct val="100000"/>
                        </a:lnSpc>
                      </a:pPr>
                      <a:r>
                        <a:rPr b="1" lang="en-IN" sz="1800" spc="-1" strike="noStrike">
                          <a:solidFill>
                            <a:srgbClr val="ffffff"/>
                          </a:solidFill>
                          <a:uFill>
                            <a:solidFill>
                              <a:srgbClr val="ffffff"/>
                            </a:solidFill>
                          </a:uFill>
                          <a:latin typeface="Century Gothic"/>
                        </a:rPr>
                        <a:t>Aprox. Cost (in INR)</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6aac90"/>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IC - ULN2803A</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c>
                  <a:txBody>
                    <a:bodyPr/>
                    <a:p>
                      <a:pPr>
                        <a:lnSpc>
                          <a:spcPct val="100000"/>
                        </a:lnSpc>
                      </a:pPr>
                      <a:r>
                        <a:rPr b="0" lang="en-IN" sz="1800" spc="-1" strike="noStrike">
                          <a:solidFill>
                            <a:srgbClr val="000000"/>
                          </a:solidFill>
                          <a:uFill>
                            <a:solidFill>
                              <a:srgbClr val="ffffff"/>
                            </a:solidFill>
                          </a:uFill>
                          <a:latin typeface="Century Gothic"/>
                        </a:rPr>
                        <a:t>Rs. 10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Raspberry Pi 3 Model B+</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c>
                  <a:txBody>
                    <a:bodyPr/>
                    <a:p>
                      <a:pPr>
                        <a:lnSpc>
                          <a:spcPct val="100000"/>
                        </a:lnSpc>
                      </a:pPr>
                      <a:r>
                        <a:rPr b="0" lang="en-IN" sz="1800" spc="-1" strike="noStrike">
                          <a:solidFill>
                            <a:srgbClr val="000000"/>
                          </a:solidFill>
                          <a:uFill>
                            <a:solidFill>
                              <a:srgbClr val="ffffff"/>
                            </a:solidFill>
                          </a:uFill>
                          <a:latin typeface="Century Gothic"/>
                        </a:rPr>
                        <a:t>Rs. 2700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2:4 Decoder</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c>
                  <a:txBody>
                    <a:bodyPr/>
                    <a:p>
                      <a:pPr>
                        <a:lnSpc>
                          <a:spcPct val="100000"/>
                        </a:lnSpc>
                      </a:pPr>
                      <a:r>
                        <a:rPr b="0" lang="en-IN" sz="1800" spc="-1" strike="noStrike">
                          <a:solidFill>
                            <a:srgbClr val="000000"/>
                          </a:solidFill>
                          <a:uFill>
                            <a:solidFill>
                              <a:srgbClr val="ffffff"/>
                            </a:solidFill>
                          </a:uFill>
                          <a:latin typeface="Century Gothic"/>
                        </a:rPr>
                        <a:t>Rs. 70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5V Relay Switches(2 or 3)</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c>
                  <a:txBody>
                    <a:bodyPr/>
                    <a:p>
                      <a:pPr>
                        <a:lnSpc>
                          <a:spcPct val="100000"/>
                        </a:lnSpc>
                      </a:pPr>
                      <a:r>
                        <a:rPr b="0" lang="en-IN" sz="1800" spc="-1" strike="noStrike">
                          <a:solidFill>
                            <a:srgbClr val="000000"/>
                          </a:solidFill>
                          <a:uFill>
                            <a:solidFill>
                              <a:srgbClr val="ffffff"/>
                            </a:solidFill>
                          </a:uFill>
                          <a:latin typeface="Century Gothic"/>
                        </a:rPr>
                        <a:t>Rs. 100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Raspberry Pi Fan HAT</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c>
                  <a:txBody>
                    <a:bodyPr/>
                    <a:p>
                      <a:pPr>
                        <a:lnSpc>
                          <a:spcPct val="100000"/>
                        </a:lnSpc>
                      </a:pPr>
                      <a:r>
                        <a:rPr b="0" lang="en-IN" sz="1800" spc="-1" strike="noStrike">
                          <a:solidFill>
                            <a:srgbClr val="000000"/>
                          </a:solidFill>
                          <a:uFill>
                            <a:solidFill>
                              <a:srgbClr val="ffffff"/>
                            </a:solidFill>
                          </a:uFill>
                          <a:latin typeface="Century Gothic"/>
                        </a:rPr>
                        <a:t>Rs. 250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Sandisk MicroSDHC 32GB Class 10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c>
                  <a:txBody>
                    <a:bodyPr/>
                    <a:p>
                      <a:pPr>
                        <a:lnSpc>
                          <a:spcPct val="100000"/>
                        </a:lnSpc>
                      </a:pPr>
                      <a:r>
                        <a:rPr b="0" lang="en-IN" sz="1800" spc="-1" strike="noStrike">
                          <a:solidFill>
                            <a:srgbClr val="000000"/>
                          </a:solidFill>
                          <a:uFill>
                            <a:solidFill>
                              <a:srgbClr val="ffffff"/>
                            </a:solidFill>
                          </a:uFill>
                          <a:latin typeface="Century Gothic"/>
                        </a:rPr>
                        <a:t>Rs. 900 </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Male to Male Wires</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c>
                  <a:txBody>
                    <a:bodyPr/>
                    <a:p>
                      <a:pPr>
                        <a:lnSpc>
                          <a:spcPct val="100000"/>
                        </a:lnSpc>
                      </a:pPr>
                      <a:r>
                        <a:rPr b="0" lang="en-IN" sz="1800" spc="-1" strike="noStrike">
                          <a:solidFill>
                            <a:srgbClr val="000000"/>
                          </a:solidFill>
                          <a:uFill>
                            <a:solidFill>
                              <a:srgbClr val="ffffff"/>
                            </a:solidFill>
                          </a:uFill>
                          <a:latin typeface="Century Gothic"/>
                        </a:rPr>
                        <a:t>Rs. 60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Male to Female Wires</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c>
                  <a:txBody>
                    <a:bodyPr/>
                    <a:p>
                      <a:pPr>
                        <a:lnSpc>
                          <a:spcPct val="100000"/>
                        </a:lnSpc>
                      </a:pPr>
                      <a:r>
                        <a:rPr b="0" lang="en-IN" sz="1800" spc="-1" strike="noStrike">
                          <a:solidFill>
                            <a:srgbClr val="000000"/>
                          </a:solidFill>
                          <a:uFill>
                            <a:solidFill>
                              <a:srgbClr val="ffffff"/>
                            </a:solidFill>
                          </a:uFill>
                          <a:latin typeface="Century Gothic"/>
                        </a:rPr>
                        <a:t>Rs. 60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Female to Female Wires</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c>
                  <a:txBody>
                    <a:bodyPr/>
                    <a:p>
                      <a:pPr>
                        <a:lnSpc>
                          <a:spcPct val="100000"/>
                        </a:lnSpc>
                      </a:pPr>
                      <a:r>
                        <a:rPr b="0" lang="en-IN" sz="1800" spc="-1" strike="noStrike">
                          <a:solidFill>
                            <a:srgbClr val="000000"/>
                          </a:solidFill>
                          <a:uFill>
                            <a:solidFill>
                              <a:srgbClr val="ffffff"/>
                            </a:solidFill>
                          </a:uFill>
                          <a:latin typeface="Century Gothic"/>
                        </a:rPr>
                        <a:t>Rs. 60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3e2db"/>
                    </a:solidFill>
                  </a:tcPr>
                </a:tc>
              </a:tr>
              <a:tr h="370800">
                <a:tc>
                  <a:txBody>
                    <a:bodyPr/>
                    <a:p>
                      <a:pPr>
                        <a:lnSpc>
                          <a:spcPct val="100000"/>
                        </a:lnSpc>
                      </a:pPr>
                      <a:r>
                        <a:rPr b="0" lang="en-IN" sz="1800" spc="-1" strike="noStrike">
                          <a:solidFill>
                            <a:srgbClr val="000000"/>
                          </a:solidFill>
                          <a:uFill>
                            <a:solidFill>
                              <a:srgbClr val="ffffff"/>
                            </a:solidFill>
                          </a:uFill>
                          <a:latin typeface="Century Gothic"/>
                        </a:rPr>
                        <a:t>Wire Cutter</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c>
                  <a:txBody>
                    <a:bodyPr/>
                    <a:p>
                      <a:pPr>
                        <a:lnSpc>
                          <a:spcPct val="100000"/>
                        </a:lnSpc>
                      </a:pPr>
                      <a:r>
                        <a:rPr b="0" lang="en-IN" sz="1800" spc="-1" strike="noStrike">
                          <a:solidFill>
                            <a:srgbClr val="000000"/>
                          </a:solidFill>
                          <a:uFill>
                            <a:solidFill>
                              <a:srgbClr val="ffffff"/>
                            </a:solidFill>
                          </a:uFill>
                          <a:latin typeface="Century Gothic"/>
                        </a:rPr>
                        <a:t>Rs. 150</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af1ee"/>
                    </a:solidFill>
                  </a:tcPr>
                </a:tc>
              </a:tr>
            </a:tbl>
          </a:graphicData>
        </a:graphic>
      </p:graphicFrame>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0"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61" name="TextShape 2"/>
          <p:cNvSpPr txBox="1"/>
          <p:nvPr/>
        </p:nvSpPr>
        <p:spPr>
          <a:xfrm>
            <a:off x="615240" y="4343400"/>
            <a:ext cx="3108240" cy="875880"/>
          </a:xfrm>
          <a:prstGeom prst="rect">
            <a:avLst/>
          </a:prstGeom>
          <a:noFill/>
          <a:ln>
            <a:noFill/>
          </a:ln>
        </p:spPr>
        <p:txBody>
          <a:bodyPr/>
          <a:p>
            <a:pPr>
              <a:lnSpc>
                <a:spcPct val="100000"/>
              </a:lnSpc>
            </a:pPr>
            <a:r>
              <a:rPr b="1" lang="en-US" sz="4200" spc="-1" strike="noStrike">
                <a:solidFill>
                  <a:srgbClr val="ffffff"/>
                </a:solidFill>
                <a:uFill>
                  <a:solidFill>
                    <a:srgbClr val="ffffff"/>
                  </a:solidFill>
                </a:uFill>
                <a:latin typeface="Century Gothic"/>
              </a:rPr>
              <a:t>Thank You!</a:t>
            </a:r>
            <a:r>
              <a:rPr b="0" lang="en-US" sz="3200" spc="-1" strike="noStrike">
                <a:solidFill>
                  <a:srgbClr val="ffffff"/>
                </a:solidFill>
                <a:uFill>
                  <a:solidFill>
                    <a:srgbClr val="ffffff"/>
                  </a:solidFill>
                </a:uFill>
                <a:latin typeface="Century Gothic"/>
              </a:rPr>
              <a:t>
</a:t>
            </a:r>
            <a:r>
              <a:rPr b="0" lang="en-US" sz="3200" spc="-1" strike="noStrike">
                <a:solidFill>
                  <a:srgbClr val="ffffff"/>
                </a:solidFill>
                <a:uFill>
                  <a:solidFill>
                    <a:srgbClr val="ffffff"/>
                  </a:solidFill>
                </a:uFill>
                <a:latin typeface="Century Gothic"/>
              </a:rPr>
              <a:t>
</a:t>
            </a:r>
            <a:endParaRPr b="0" lang="en-US" sz="1800" spc="-1" strike="noStrike">
              <a:solidFill>
                <a:srgbClr val="ffffff"/>
              </a:solidFill>
              <a:uFill>
                <a:solidFill>
                  <a:srgbClr val="ffffff"/>
                </a:solidFill>
              </a:uFill>
              <a:latin typeface="Century Gothic"/>
            </a:endParaRPr>
          </a:p>
        </p:txBody>
      </p:sp>
      <p:sp>
        <p:nvSpPr>
          <p:cNvPr id="162" name="CustomShape 3"/>
          <p:cNvSpPr/>
          <p:nvPr/>
        </p:nvSpPr>
        <p:spPr>
          <a:xfrm>
            <a:off x="394812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style>
          <a:lnRef idx="0"/>
          <a:fillRef idx="0"/>
          <a:effectRef idx="0"/>
          <a:fontRef idx="minor"/>
        </p:style>
      </p:sp>
      <p:sp>
        <p:nvSpPr>
          <p:cNvPr id="163" name="CustomShape 4"/>
          <p:cNvSpPr/>
          <p:nvPr/>
        </p:nvSpPr>
        <p:spPr>
          <a:xfrm rot="16200000">
            <a:off x="4747320" y="-585720"/>
            <a:ext cx="6857640" cy="8030160"/>
          </a:xfrm>
          <a:custGeom>
            <a:avLst/>
            <a:gdLst/>
            <a:ah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tyle>
          <a:lnRef idx="0"/>
          <a:fillRef idx="0"/>
          <a:effectRef idx="0"/>
          <a:fontRef idx="minor"/>
        </p:style>
      </p:sp>
      <p:sp>
        <p:nvSpPr>
          <p:cNvPr id="164" name="CustomShape 5"/>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65" name="CustomShape 6"/>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sp>
        <p:nvSpPr>
          <p:cNvPr id="166" name="CustomShape 7"/>
          <p:cNvSpPr/>
          <p:nvPr/>
        </p:nvSpPr>
        <p:spPr>
          <a:xfrm>
            <a:off x="6214680" y="2891160"/>
            <a:ext cx="3108240" cy="875880"/>
          </a:xfrm>
          <a:prstGeom prst="rect">
            <a:avLst/>
          </a:prstGeom>
          <a:noFill/>
          <a:ln>
            <a:noFill/>
          </a:ln>
        </p:spPr>
        <p:style>
          <a:lnRef idx="0"/>
          <a:fillRef idx="0"/>
          <a:effectRef idx="0"/>
          <a:fontRef idx="minor"/>
        </p:style>
        <p:txBody>
          <a:bodyPr/>
          <a:p>
            <a:pPr>
              <a:lnSpc>
                <a:spcPct val="100000"/>
              </a:lnSpc>
            </a:pPr>
            <a:r>
              <a:rPr b="1" lang="en-IN" sz="4200" spc="-1" strike="noStrike">
                <a:solidFill>
                  <a:srgbClr val="1e5155"/>
                </a:solidFill>
                <a:uFill>
                  <a:solidFill>
                    <a:srgbClr val="ffffff"/>
                  </a:solidFill>
                </a:uFill>
                <a:latin typeface="Century Gothic"/>
              </a:rPr>
              <a:t>Q &amp; A</a:t>
            </a:r>
            <a:endParaRPr b="0" lang="en-IN" sz="42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CustomShape 1"/>
          <p:cNvSpPr/>
          <p:nvPr/>
        </p:nvSpPr>
        <p:spPr>
          <a:xfrm>
            <a:off x="0" y="0"/>
            <a:ext cx="12191760" cy="685764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p:style>
      </p:sp>
      <p:sp>
        <p:nvSpPr>
          <p:cNvPr id="96" name="CustomShape 2"/>
          <p:cNvSpPr/>
          <p:nvPr/>
        </p:nvSpPr>
        <p:spPr>
          <a:xfrm flipH="1">
            <a:off x="935028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style>
          <a:lnRef idx="0"/>
          <a:fillRef idx="0"/>
          <a:effectRef idx="0"/>
          <a:fontRef idx="minor"/>
        </p:style>
      </p:sp>
      <p:sp>
        <p:nvSpPr>
          <p:cNvPr id="97" name="CustomShape 3"/>
          <p:cNvSpPr/>
          <p:nvPr/>
        </p:nvSpPr>
        <p:spPr>
          <a:xfrm>
            <a:off x="-3240" y="0"/>
            <a:ext cx="9700200" cy="6857640"/>
          </a:xfrm>
          <a:custGeom>
            <a:avLst/>
            <a:gdLst/>
            <a:ah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solidFill>
            <a:srgbClr val="ffffff"/>
          </a:solidFill>
          <a:ln>
            <a:noFill/>
          </a:ln>
        </p:spPr>
        <p:style>
          <a:lnRef idx="0"/>
          <a:fillRef idx="0"/>
          <a:effectRef idx="0"/>
          <a:fontRef idx="minor"/>
        </p:style>
      </p:sp>
      <p:sp>
        <p:nvSpPr>
          <p:cNvPr id="98" name="TextShape 4"/>
          <p:cNvSpPr txBox="1"/>
          <p:nvPr/>
        </p:nvSpPr>
        <p:spPr>
          <a:xfrm>
            <a:off x="1154880" y="178920"/>
            <a:ext cx="6974640" cy="1238040"/>
          </a:xfrm>
          <a:prstGeom prst="rect">
            <a:avLst/>
          </a:prstGeom>
          <a:noFill/>
          <a:ln>
            <a:noFill/>
          </a:ln>
        </p:spPr>
        <p:txBody>
          <a:bodyPr/>
          <a:p>
            <a:pPr>
              <a:lnSpc>
                <a:spcPct val="100000"/>
              </a:lnSpc>
            </a:pPr>
            <a:r>
              <a:rPr b="0" lang="en-US" sz="7200" spc="-1" strike="noStrike">
                <a:solidFill>
                  <a:srgbClr val="1e5155"/>
                </a:solidFill>
                <a:uFill>
                  <a:solidFill>
                    <a:srgbClr val="ffffff"/>
                  </a:solidFill>
                </a:uFill>
                <a:latin typeface="Century Gothic"/>
              </a:rPr>
              <a:t>Objective</a:t>
            </a:r>
            <a:endParaRPr b="0" lang="en-US" sz="1800" spc="-1" strike="noStrike">
              <a:solidFill>
                <a:srgbClr val="ffffff"/>
              </a:solidFill>
              <a:uFill>
                <a:solidFill>
                  <a:srgbClr val="ffffff"/>
                </a:solidFill>
              </a:uFill>
              <a:latin typeface="Century Gothic"/>
            </a:endParaRPr>
          </a:p>
        </p:txBody>
      </p:sp>
      <p:sp>
        <p:nvSpPr>
          <p:cNvPr id="99" name="CustomShape 5"/>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0" name="CustomShape 6"/>
          <p:cNvSpPr/>
          <p:nvPr/>
        </p:nvSpPr>
        <p:spPr>
          <a:xfrm>
            <a:off x="380880" y="2103840"/>
            <a:ext cx="8969760" cy="219312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000000"/>
              </a:buClr>
              <a:buFont typeface="Arial"/>
              <a:buChar char="•"/>
            </a:pPr>
            <a:r>
              <a:rPr b="0" lang="en-IN" sz="1800" spc="-1" strike="noStrike">
                <a:solidFill>
                  <a:srgbClr val="000000"/>
                </a:solidFill>
                <a:uFill>
                  <a:solidFill>
                    <a:srgbClr val="ffffff"/>
                  </a:solidFill>
                </a:uFill>
                <a:latin typeface="Century Gothic"/>
              </a:rPr>
              <a:t>Cost – Reduced cost of setting up an IoT home. </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b="0" lang="en-IN" sz="1800" spc="-1" strike="noStrike">
                <a:solidFill>
                  <a:srgbClr val="000000"/>
                </a:solidFill>
                <a:uFill>
                  <a:solidFill>
                    <a:srgbClr val="ffffff"/>
                  </a:solidFill>
                </a:uFill>
                <a:latin typeface="Century Gothic"/>
              </a:rPr>
              <a:t>Control Remotely – Control the devices from anywhere depending on internet connectivity.</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b="0" lang="en-IN" sz="1800" spc="-1" strike="noStrike">
                <a:solidFill>
                  <a:srgbClr val="000000"/>
                </a:solidFill>
                <a:uFill>
                  <a:solidFill>
                    <a:srgbClr val="ffffff"/>
                  </a:solidFill>
                </a:uFill>
                <a:latin typeface="Century Gothic"/>
              </a:rPr>
              <a:t>Save – Keeping track of the devices in a house(s) or any building(s) would help a lot in terms of power saving, accessibility etc. </a:t>
            </a:r>
            <a:endParaRPr b="0" lang="en-IN" sz="1800" spc="-1" strike="noStrike">
              <a:solidFill>
                <a:srgbClr val="000000"/>
              </a:solidFill>
              <a:uFill>
                <a:solidFill>
                  <a:srgbClr val="ffffff"/>
                </a:solidFill>
              </a:uFill>
              <a:latin typeface="Arial"/>
            </a:endParaRPr>
          </a:p>
          <a:p>
            <a:pPr marL="285840" indent="-285480">
              <a:lnSpc>
                <a:spcPct val="100000"/>
              </a:lnSpc>
              <a:buClr>
                <a:srgbClr val="000000"/>
              </a:buClr>
              <a:buFont typeface="Arial"/>
              <a:buChar char="•"/>
            </a:pPr>
            <a:r>
              <a:rPr b="0" lang="en-IN" sz="1800" spc="-1" strike="noStrike">
                <a:solidFill>
                  <a:srgbClr val="000000"/>
                </a:solidFill>
                <a:uFill>
                  <a:solidFill>
                    <a:srgbClr val="ffffff"/>
                  </a:solidFill>
                </a:uFill>
                <a:latin typeface="Century Gothic"/>
              </a:rPr>
              <a:t>Reduce the compatibility of controlling devices to give inputs. </a:t>
            </a:r>
            <a:endParaRPr b="0" lang="en-IN"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1"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02"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3"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04"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05" name="TextShape 5"/>
          <p:cNvSpPr txBox="1"/>
          <p:nvPr/>
        </p:nvSpPr>
        <p:spPr>
          <a:xfrm>
            <a:off x="1103400" y="452880"/>
            <a:ext cx="894708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Internet of things</a:t>
            </a:r>
            <a:endParaRPr b="0" lang="en-US" sz="1800" spc="-1" strike="noStrike">
              <a:solidFill>
                <a:srgbClr val="ffffff"/>
              </a:solidFill>
              <a:uFill>
                <a:solidFill>
                  <a:srgbClr val="ffffff"/>
                </a:solidFill>
              </a:uFill>
              <a:latin typeface="Century Gothic"/>
            </a:endParaRPr>
          </a:p>
        </p:txBody>
      </p:sp>
      <p:sp>
        <p:nvSpPr>
          <p:cNvPr id="106" name="TextShape 6"/>
          <p:cNvSpPr txBox="1"/>
          <p:nvPr/>
        </p:nvSpPr>
        <p:spPr>
          <a:xfrm>
            <a:off x="-360" y="2763360"/>
            <a:ext cx="8415360" cy="3484440"/>
          </a:xfrm>
          <a:prstGeom prst="rect">
            <a:avLst/>
          </a:prstGeom>
          <a:noFill/>
          <a:ln>
            <a:noFill/>
          </a:ln>
        </p:spPr>
        <p:txBody>
          <a:bodyPr/>
          <a:p>
            <a:pPr marL="343080" indent="-342720">
              <a:lnSpc>
                <a:spcPct val="100000"/>
              </a:lnSpc>
              <a:buClr>
                <a:srgbClr val="f7f7f7"/>
              </a:buClr>
              <a:buSzPct val="80000"/>
              <a:buFont typeface="Wingdings 3" charset="2"/>
              <a:buChar char=""/>
            </a:pPr>
            <a:r>
              <a:rPr b="1" lang="en-US" sz="2000" spc="-1" strike="noStrike">
                <a:solidFill>
                  <a:srgbClr val="000000"/>
                </a:solidFill>
                <a:uFill>
                  <a:solidFill>
                    <a:srgbClr val="ffffff"/>
                  </a:solidFill>
                </a:uFill>
                <a:latin typeface="Century Gothic"/>
              </a:rPr>
              <a:t>IoT</a:t>
            </a:r>
            <a:r>
              <a:rPr b="0" lang="en-US" sz="2000" spc="-1" strike="noStrike">
                <a:solidFill>
                  <a:srgbClr val="000000"/>
                </a:solidFill>
                <a:uFill>
                  <a:solidFill>
                    <a:srgbClr val="ffffff"/>
                  </a:solidFill>
                </a:uFill>
                <a:latin typeface="Century Gothic"/>
              </a:rPr>
              <a:t> is the network of physical devices, vehicles, home appliances, and other items embedded with electronics, software, sensors, actuators , and connectivity which enables these things to connect and exchange data, creating opportunities for more direct integration of the physical world into computer-based systems, resulting in efficiency improvements, economic benefits, and reduced human exertions. </a:t>
            </a:r>
            <a:endParaRPr b="0" lang="en-US" sz="2000" spc="-1" strike="noStrike">
              <a:solidFill>
                <a:srgbClr val="ffffff"/>
              </a:solidFill>
              <a:uFill>
                <a:solidFill>
                  <a:srgbClr val="ffffff"/>
                </a:solidFill>
              </a:uFill>
              <a:latin typeface="Century Gothic"/>
            </a:endParaRPr>
          </a:p>
        </p:txBody>
      </p:sp>
      <p:pic>
        <p:nvPicPr>
          <p:cNvPr id="107" name="Picture 3" descr=""/>
          <p:cNvPicPr/>
          <p:nvPr/>
        </p:nvPicPr>
        <p:blipFill>
          <a:blip r:embed="rId2"/>
          <a:stretch/>
        </p:blipFill>
        <p:spPr>
          <a:xfrm>
            <a:off x="8049240" y="2588040"/>
            <a:ext cx="4142520" cy="273168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8"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09"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10"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11"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12" name="TextShape 5"/>
          <p:cNvSpPr txBox="1"/>
          <p:nvPr/>
        </p:nvSpPr>
        <p:spPr>
          <a:xfrm>
            <a:off x="1103400" y="452880"/>
            <a:ext cx="894708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Why IoT</a:t>
            </a:r>
            <a:endParaRPr b="0" lang="en-US" sz="1800" spc="-1" strike="noStrike">
              <a:solidFill>
                <a:srgbClr val="ffffff"/>
              </a:solidFill>
              <a:uFill>
                <a:solidFill>
                  <a:srgbClr val="ffffff"/>
                </a:solidFill>
              </a:uFill>
              <a:latin typeface="Century Gothic"/>
            </a:endParaRPr>
          </a:p>
        </p:txBody>
      </p:sp>
      <p:sp>
        <p:nvSpPr>
          <p:cNvPr id="113" name="TextShape 6"/>
          <p:cNvSpPr txBox="1"/>
          <p:nvPr/>
        </p:nvSpPr>
        <p:spPr>
          <a:xfrm>
            <a:off x="-360" y="2585880"/>
            <a:ext cx="12191760" cy="1284480"/>
          </a:xfrm>
          <a:prstGeom prst="rect">
            <a:avLst/>
          </a:prstGeom>
          <a:noFill/>
          <a:ln>
            <a:noFill/>
          </a:ln>
        </p:spPr>
        <p:txBody>
          <a:bodyPr/>
          <a:p>
            <a:pPr marL="343080" indent="-342720">
              <a:lnSpc>
                <a:spcPct val="100000"/>
              </a:lnSpc>
              <a:buClr>
                <a:srgbClr val="f7f7f7"/>
              </a:buClr>
              <a:buSzPct val="80000"/>
              <a:buFont typeface="Wingdings 3" charset="2"/>
              <a:buChar char=""/>
            </a:pPr>
            <a:r>
              <a:rPr b="0" lang="en-US" sz="1800" spc="-1" strike="noStrike">
                <a:solidFill>
                  <a:srgbClr val="000000"/>
                </a:solidFill>
                <a:uFill>
                  <a:solidFill>
                    <a:srgbClr val="ffffff"/>
                  </a:solidFill>
                </a:uFill>
                <a:latin typeface="Century Gothic"/>
              </a:rPr>
              <a:t>Almost all the people irrespective of the age are addicted to smart phones. People love to have everything in their smart phone. The idea of IoT is to control common household devices with any device that can access a webpage. So this idea seems to be a lot interesting and as a very good luxury.</a:t>
            </a:r>
            <a:endParaRPr b="0" lang="en-US" sz="2000" spc="-1" strike="noStrike">
              <a:solidFill>
                <a:srgbClr val="ffffff"/>
              </a:solidFill>
              <a:uFill>
                <a:solidFill>
                  <a:srgbClr val="ffffff"/>
                </a:solidFill>
              </a:uFill>
              <a:latin typeface="Century Gothic"/>
            </a:endParaRPr>
          </a:p>
        </p:txBody>
      </p:sp>
      <p:sp>
        <p:nvSpPr>
          <p:cNvPr id="114" name="CustomShape 7"/>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pic>
        <p:nvPicPr>
          <p:cNvPr id="115" name="Picture 4" descr=""/>
          <p:cNvPicPr/>
          <p:nvPr/>
        </p:nvPicPr>
        <p:blipFill>
          <a:blip r:embed="rId2"/>
          <a:srcRect l="0" t="22023" r="0" b="6822"/>
          <a:stretch/>
        </p:blipFill>
        <p:spPr>
          <a:xfrm>
            <a:off x="2297160" y="4026240"/>
            <a:ext cx="6757560" cy="270504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6"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17"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18"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19"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20" name="TextShape 5"/>
          <p:cNvSpPr txBox="1"/>
          <p:nvPr/>
        </p:nvSpPr>
        <p:spPr>
          <a:xfrm>
            <a:off x="1103400" y="452880"/>
            <a:ext cx="894708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Opportunity</a:t>
            </a:r>
            <a:endParaRPr b="0" lang="en-US" sz="1800" spc="-1" strike="noStrike">
              <a:solidFill>
                <a:srgbClr val="ffffff"/>
              </a:solidFill>
              <a:uFill>
                <a:solidFill>
                  <a:srgbClr val="ffffff"/>
                </a:solidFill>
              </a:uFill>
              <a:latin typeface="Century Gothic"/>
            </a:endParaRPr>
          </a:p>
        </p:txBody>
      </p:sp>
      <p:sp>
        <p:nvSpPr>
          <p:cNvPr id="121" name="TextShape 6"/>
          <p:cNvSpPr txBox="1"/>
          <p:nvPr/>
        </p:nvSpPr>
        <p:spPr>
          <a:xfrm>
            <a:off x="-360" y="2306160"/>
            <a:ext cx="12192120" cy="3408480"/>
          </a:xfrm>
          <a:prstGeom prst="rect">
            <a:avLst/>
          </a:prstGeom>
          <a:noFill/>
          <a:ln>
            <a:noFill/>
          </a:ln>
        </p:spPr>
        <p:txBody>
          <a:bodyPr/>
          <a:p>
            <a:pPr marL="343080" indent="-342720">
              <a:lnSpc>
                <a:spcPct val="100000"/>
              </a:lnSpc>
              <a:buClr>
                <a:srgbClr val="f7f7f7"/>
              </a:buClr>
              <a:buSzPct val="80000"/>
              <a:buFont typeface="Wingdings 3" charset="2"/>
              <a:buChar char=""/>
            </a:pPr>
            <a:r>
              <a:rPr b="0" lang="en-US" sz="1800" spc="-1" strike="noStrike">
                <a:solidFill>
                  <a:srgbClr val="000000"/>
                </a:solidFill>
                <a:uFill>
                  <a:solidFill>
                    <a:srgbClr val="ffffff"/>
                  </a:solidFill>
                </a:uFill>
                <a:latin typeface="Century Gothic"/>
              </a:rPr>
              <a:t>In India, middle class people constitute approximately </a:t>
            </a:r>
            <a:r>
              <a:rPr b="1" lang="en-US" sz="1800" spc="-1" strike="noStrike">
                <a:solidFill>
                  <a:srgbClr val="000000"/>
                </a:solidFill>
                <a:uFill>
                  <a:solidFill>
                    <a:srgbClr val="ffffff"/>
                  </a:solidFill>
                </a:uFill>
                <a:latin typeface="Century Gothic"/>
              </a:rPr>
              <a:t>60-70% </a:t>
            </a:r>
            <a:r>
              <a:rPr b="0" lang="en-US" sz="1800" spc="-1" strike="noStrike">
                <a:solidFill>
                  <a:srgbClr val="000000"/>
                </a:solidFill>
                <a:uFill>
                  <a:solidFill>
                    <a:srgbClr val="ffffff"/>
                  </a:solidFill>
                </a:uFill>
                <a:latin typeface="Century Gothic"/>
              </a:rPr>
              <a:t>of the population. Present IoT devices are not in reach to these bigger crowd due to high price(s) in the current market. Instead  we can create </a:t>
            </a:r>
            <a:r>
              <a:rPr b="1" lang="en-US" sz="1800" spc="-1" strike="noStrike">
                <a:solidFill>
                  <a:srgbClr val="000000"/>
                </a:solidFill>
                <a:uFill>
                  <a:solidFill>
                    <a:srgbClr val="ffffff"/>
                  </a:solidFill>
                </a:uFill>
                <a:latin typeface="Century Gothic"/>
              </a:rPr>
              <a:t>smarter &amp; cheaper</a:t>
            </a:r>
            <a:r>
              <a:rPr b="0" lang="en-US" sz="1800" spc="-1" strike="noStrike">
                <a:solidFill>
                  <a:srgbClr val="000000"/>
                </a:solidFill>
                <a:uFill>
                  <a:solidFill>
                    <a:srgbClr val="ffffff"/>
                  </a:solidFill>
                </a:uFill>
                <a:latin typeface="Century Gothic"/>
              </a:rPr>
              <a:t>(Cost Effective) IoT devices by effectively using smart electronics with appropriate design.</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7f7f7"/>
              </a:buClr>
              <a:buSzPct val="80000"/>
              <a:buFont typeface="Wingdings 3" charset="2"/>
              <a:buChar char=""/>
            </a:pPr>
            <a:r>
              <a:rPr b="0" lang="en-US" sz="1800" spc="-1" strike="noStrike">
                <a:solidFill>
                  <a:srgbClr val="000000"/>
                </a:solidFill>
                <a:uFill>
                  <a:solidFill>
                    <a:srgbClr val="ffffff"/>
                  </a:solidFill>
                </a:uFill>
                <a:latin typeface="Century Gothic"/>
              </a:rPr>
              <a:t>Making IoT devices available to the middle class is the main motive. So wanted to reduce the cost of setting up an IoT smart home.</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a:p>
            <a:pPr marL="343080" indent="-342720">
              <a:lnSpc>
                <a:spcPct val="100000"/>
              </a:lnSpc>
              <a:buClr>
                <a:srgbClr val="f7f7f7"/>
              </a:buClr>
              <a:buSzPct val="80000"/>
              <a:buFont typeface="Wingdings 3" charset="2"/>
              <a:buChar char=""/>
            </a:pPr>
            <a:r>
              <a:rPr b="1" lang="en-US" sz="1800" spc="-1" strike="noStrike">
                <a:solidFill>
                  <a:srgbClr val="000000"/>
                </a:solidFill>
                <a:uFill>
                  <a:solidFill>
                    <a:srgbClr val="ffffff"/>
                  </a:solidFill>
                </a:uFill>
                <a:latin typeface="Century Gothic"/>
              </a:rPr>
              <a:t>Motivation</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7f7f7"/>
              </a:buClr>
              <a:buSzPct val="80000"/>
              <a:buFont typeface="Wingdings 3" charset="2"/>
              <a:buChar char=""/>
            </a:pPr>
            <a:r>
              <a:rPr b="0" lang="en-US" sz="1800" spc="-1" strike="noStrike">
                <a:solidFill>
                  <a:srgbClr val="000000"/>
                </a:solidFill>
                <a:uFill>
                  <a:solidFill>
                    <a:srgbClr val="ffffff"/>
                  </a:solidFill>
                </a:uFill>
                <a:latin typeface="Century Gothic"/>
              </a:rPr>
              <a:t>Already Industries are working on the present industrial equipment, to remodel them and make them smarter, controllable in a wireless path. They are introducing various sensors in the present equipment.</a:t>
            </a:r>
            <a:endParaRPr b="0" lang="en-US" sz="2000" spc="-1" strike="noStrike">
              <a:solidFill>
                <a:srgbClr val="ffffff"/>
              </a:solidFill>
              <a:uFill>
                <a:solidFill>
                  <a:srgbClr val="ffffff"/>
                </a:solidFill>
              </a:uFill>
              <a:latin typeface="Century Gothic"/>
            </a:endParaRPr>
          </a:p>
        </p:txBody>
      </p:sp>
      <p:sp>
        <p:nvSpPr>
          <p:cNvPr id="122" name="CustomShape 7"/>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sp>
        <p:nvSpPr>
          <p:cNvPr id="123" name="CustomShape 8"/>
          <p:cNvSpPr/>
          <p:nvPr/>
        </p:nvSpPr>
        <p:spPr>
          <a:xfrm>
            <a:off x="355680" y="5798520"/>
            <a:ext cx="11836080" cy="639000"/>
          </a:xfrm>
          <a:prstGeom prst="rect">
            <a:avLst/>
          </a:prstGeom>
          <a:noFill/>
          <a:ln>
            <a:noFill/>
          </a:ln>
        </p:spPr>
        <p:style>
          <a:lnRef idx="0"/>
          <a:fillRef idx="0"/>
          <a:effectRef idx="0"/>
          <a:fontRef idx="minor"/>
        </p:style>
        <p:txBody>
          <a:bodyPr lIns="90000" rIns="90000" tIns="45000" bIns="45000"/>
          <a:p>
            <a:pPr>
              <a:lnSpc>
                <a:spcPct val="100000"/>
              </a:lnSpc>
            </a:pPr>
            <a:r>
              <a:rPr b="1" i="1" lang="en-IN" sz="1800" spc="-1" strike="noStrike">
                <a:solidFill>
                  <a:srgbClr val="000000"/>
                </a:solidFill>
                <a:uFill>
                  <a:solidFill>
                    <a:srgbClr val="ffffff"/>
                  </a:solidFill>
                </a:uFill>
                <a:latin typeface="Century Gothic"/>
              </a:rPr>
              <a:t>Types of Sensors</a:t>
            </a:r>
            <a:r>
              <a:rPr b="0" i="1" lang="en-IN" sz="1800" spc="-1" strike="noStrike">
                <a:solidFill>
                  <a:srgbClr val="000000"/>
                </a:solidFill>
                <a:uFill>
                  <a:solidFill>
                    <a:srgbClr val="ffffff"/>
                  </a:solidFill>
                </a:uFill>
                <a:latin typeface="Century Gothic"/>
              </a:rPr>
              <a:t>: Temperature, Proximity, Accelerometer, Infrared, Pressure, Light, Ultrasonic, Smoke, Gas, Alcohol, Touch, Colour, Humidity, Tilt, Flow and Level Sensor etc..</a:t>
            </a:r>
            <a:endParaRPr b="0" lang="en-IN"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4"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25" name="TextShape 2"/>
          <p:cNvSpPr txBox="1"/>
          <p:nvPr/>
        </p:nvSpPr>
        <p:spPr>
          <a:xfrm>
            <a:off x="643680" y="380880"/>
            <a:ext cx="3108240" cy="875880"/>
          </a:xfrm>
          <a:prstGeom prst="rect">
            <a:avLst/>
          </a:prstGeom>
          <a:noFill/>
          <a:ln>
            <a:noFill/>
          </a:ln>
        </p:spPr>
        <p:txBody>
          <a:bodyPr/>
          <a:p>
            <a:pPr>
              <a:lnSpc>
                <a:spcPct val="100000"/>
              </a:lnSpc>
            </a:pPr>
            <a:r>
              <a:rPr b="0" lang="en-US" sz="3200" spc="-1" strike="noStrike">
                <a:solidFill>
                  <a:srgbClr val="ebebeb"/>
                </a:solidFill>
                <a:uFill>
                  <a:solidFill>
                    <a:srgbClr val="ffffff"/>
                  </a:solidFill>
                </a:uFill>
                <a:latin typeface="Century Gothic"/>
              </a:rPr>
              <a:t>Sensors</a:t>
            </a:r>
            <a:endParaRPr b="0" lang="en-US" sz="1800" spc="-1" strike="noStrike">
              <a:solidFill>
                <a:srgbClr val="ffffff"/>
              </a:solidFill>
              <a:uFill>
                <a:solidFill>
                  <a:srgbClr val="ffffff"/>
                </a:solidFill>
              </a:uFill>
              <a:latin typeface="Century Gothic"/>
            </a:endParaRPr>
          </a:p>
        </p:txBody>
      </p:sp>
      <p:sp>
        <p:nvSpPr>
          <p:cNvPr id="126" name="CustomShape 3"/>
          <p:cNvSpPr/>
          <p:nvPr/>
        </p:nvSpPr>
        <p:spPr>
          <a:xfrm>
            <a:off x="3948120" y="0"/>
            <a:ext cx="559080" cy="3709440"/>
          </a:xfrm>
          <a:custGeom>
            <a:avLst/>
            <a:gdLst/>
            <a:ah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style>
          <a:lnRef idx="0"/>
          <a:fillRef idx="0"/>
          <a:effectRef idx="0"/>
          <a:fontRef idx="minor"/>
        </p:style>
      </p:sp>
      <p:sp>
        <p:nvSpPr>
          <p:cNvPr id="127" name="CustomShape 4"/>
          <p:cNvSpPr/>
          <p:nvPr/>
        </p:nvSpPr>
        <p:spPr>
          <a:xfrm rot="16200000">
            <a:off x="4747320" y="-585720"/>
            <a:ext cx="6857640" cy="8030160"/>
          </a:xfrm>
          <a:custGeom>
            <a:avLst/>
            <a:gdLst/>
            <a:ah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tyle>
          <a:lnRef idx="0"/>
          <a:fillRef idx="0"/>
          <a:effectRef idx="0"/>
          <a:fontRef idx="minor"/>
        </p:style>
      </p:sp>
      <p:sp>
        <p:nvSpPr>
          <p:cNvPr id="128" name="CustomShape 5"/>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29" name="CustomShape 6"/>
          <p:cNvSpPr/>
          <p:nvPr/>
        </p:nvSpPr>
        <p:spPr>
          <a:xfrm>
            <a:off x="643680" y="1193760"/>
            <a:ext cx="3107520" cy="5663880"/>
          </a:xfrm>
          <a:prstGeom prst="rect">
            <a:avLst/>
          </a:prstGeom>
          <a:noFill/>
          <a:ln>
            <a:noFill/>
          </a:ln>
        </p:spPr>
        <p:style>
          <a:lnRef idx="0"/>
          <a:fillRef idx="0"/>
          <a:effectRef idx="0"/>
          <a:fontRef idx="minor"/>
        </p:style>
        <p:txBody>
          <a:bodyPr/>
          <a:p>
            <a:pPr>
              <a:lnSpc>
                <a:spcPct val="100000"/>
              </a:lnSpc>
            </a:pPr>
            <a:r>
              <a:rPr b="1" lang="en-IN" sz="1400" spc="-1" strike="noStrike">
                <a:solidFill>
                  <a:srgbClr val="ffffff"/>
                </a:solidFill>
                <a:uFill>
                  <a:solidFill>
                    <a:srgbClr val="ffffff"/>
                  </a:solidFill>
                </a:uFill>
                <a:latin typeface="Century Gothic"/>
              </a:rPr>
              <a:t>Types of Sensors:</a:t>
            </a:r>
            <a:r>
              <a:rPr b="0" lang="en-IN" sz="14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Temperature,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Proximity,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Accelerometer,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Infrared,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Pressure,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Light,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Ultrasonic,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Smoke,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Gas,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Alcohol,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Touch,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Color,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Humidity,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ffff"/>
                </a:solidFill>
                <a:uFill>
                  <a:solidFill>
                    <a:srgbClr val="ffffff"/>
                  </a:solidFill>
                </a:uFill>
                <a:latin typeface="Century Gothic"/>
              </a:rPr>
              <a:t>Tilt, Flow and Level Sensor etc..</a:t>
            </a:r>
            <a:endParaRPr b="0" lang="en-IN" sz="1800" spc="-1" strike="noStrike">
              <a:solidFill>
                <a:srgbClr val="000000"/>
              </a:solidFill>
              <a:uFill>
                <a:solidFill>
                  <a:srgbClr val="ffffff"/>
                </a:solidFill>
              </a:uFill>
              <a:latin typeface="Arial"/>
            </a:endParaRPr>
          </a:p>
        </p:txBody>
      </p:sp>
      <p:pic>
        <p:nvPicPr>
          <p:cNvPr id="130" name="Picture 8" descr=""/>
          <p:cNvPicPr/>
          <p:nvPr/>
        </p:nvPicPr>
        <p:blipFill>
          <a:blip r:embed="rId2"/>
          <a:stretch/>
        </p:blipFill>
        <p:spPr>
          <a:xfrm>
            <a:off x="4541400" y="1193760"/>
            <a:ext cx="6581880" cy="5462640"/>
          </a:xfrm>
          <a:prstGeom prst="rect">
            <a:avLst/>
          </a:prstGeom>
          <a:ln>
            <a:noFill/>
          </a:ln>
        </p:spPr>
      </p:pic>
      <p:sp>
        <p:nvSpPr>
          <p:cNvPr id="131" name="CustomShape 7"/>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TextShape 1"/>
          <p:cNvSpPr txBox="1"/>
          <p:nvPr/>
        </p:nvSpPr>
        <p:spPr>
          <a:xfrm>
            <a:off x="316080" y="452880"/>
            <a:ext cx="9404280" cy="70272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Reach</a:t>
            </a:r>
            <a:endParaRPr b="0" lang="en-US" sz="1800" spc="-1" strike="noStrike">
              <a:solidFill>
                <a:srgbClr val="ffffff"/>
              </a:solidFill>
              <a:uFill>
                <a:solidFill>
                  <a:srgbClr val="ffffff"/>
                </a:solidFill>
              </a:uFill>
              <a:latin typeface="Century Gothic"/>
            </a:endParaRPr>
          </a:p>
        </p:txBody>
      </p:sp>
      <p:sp>
        <p:nvSpPr>
          <p:cNvPr id="133" name="TextShape 2"/>
          <p:cNvSpPr txBox="1"/>
          <p:nvPr/>
        </p:nvSpPr>
        <p:spPr>
          <a:xfrm>
            <a:off x="355680" y="1422360"/>
            <a:ext cx="11544120" cy="4825800"/>
          </a:xfrm>
          <a:prstGeom prst="rect">
            <a:avLst/>
          </a:prstGeom>
          <a:noFill/>
          <a:ln>
            <a:noFill/>
          </a:ln>
        </p:spPr>
        <p:txBody>
          <a:bodyPr/>
          <a:p>
            <a:pPr>
              <a:lnSpc>
                <a:spcPct val="100000"/>
              </a:lnSpc>
            </a:pPr>
            <a:r>
              <a:rPr b="0" lang="en-US" sz="2000" spc="-1" strike="noStrike">
                <a:solidFill>
                  <a:srgbClr val="ffffff"/>
                </a:solidFill>
                <a:uFill>
                  <a:solidFill>
                    <a:srgbClr val="ffffff"/>
                  </a:solidFill>
                </a:uFill>
                <a:latin typeface="Century Gothic"/>
              </a:rPr>
              <a:t>Present project concentrates on the legacy devices which we are presently using and are hesitant to replace for various reasons can be made smarter. Irrespective of the type, any device can be controlled. A simple server would be established with the help of the </a:t>
            </a:r>
            <a:r>
              <a:rPr b="1" lang="en-US" sz="2000" spc="-1" strike="noStrike">
                <a:solidFill>
                  <a:srgbClr val="ffffff"/>
                </a:solidFill>
                <a:uFill>
                  <a:solidFill>
                    <a:srgbClr val="ffffff"/>
                  </a:solidFill>
                </a:uFill>
                <a:latin typeface="Century Gothic"/>
              </a:rPr>
              <a:t>pi</a:t>
            </a:r>
            <a:r>
              <a:rPr b="0" lang="en-US" sz="2000" spc="-1" strike="noStrike">
                <a:solidFill>
                  <a:srgbClr val="ffffff"/>
                </a:solidFill>
                <a:uFill>
                  <a:solidFill>
                    <a:srgbClr val="ffffff"/>
                  </a:solidFill>
                </a:uFill>
                <a:latin typeface="Century Gothic"/>
              </a:rPr>
              <a:t>, and inputs are received from that devices that can access the </a:t>
            </a:r>
            <a:r>
              <a:rPr b="1" lang="en-US" sz="2000" spc="-1" strike="noStrike">
                <a:solidFill>
                  <a:srgbClr val="ffffff"/>
                </a:solidFill>
                <a:uFill>
                  <a:solidFill>
                    <a:srgbClr val="ffffff"/>
                  </a:solidFill>
                </a:uFill>
                <a:latin typeface="Century Gothic"/>
              </a:rPr>
              <a:t>Web App</a:t>
            </a:r>
            <a:r>
              <a:rPr b="0" lang="en-US" sz="1600" spc="-1" strike="noStrike">
                <a:solidFill>
                  <a:srgbClr val="ffffff"/>
                </a:solidFill>
                <a:uFill>
                  <a:solidFill>
                    <a:srgbClr val="ffffff"/>
                  </a:solidFill>
                </a:uFill>
                <a:latin typeface="Century Gothic"/>
              </a:rPr>
              <a:t>(webpage)</a:t>
            </a:r>
            <a:r>
              <a:rPr b="0" lang="en-US" sz="2000" spc="-1" strike="noStrike">
                <a:solidFill>
                  <a:srgbClr val="ffffff"/>
                </a:solidFill>
                <a:uFill>
                  <a:solidFill>
                    <a:srgbClr val="ffffff"/>
                  </a:solidFill>
                </a:uFill>
                <a:latin typeface="Century Gothic"/>
              </a:rPr>
              <a:t>. And the Web App would contain controls to switch each device that are configured. Switches will be installed in between the wires connecting the household devices that we intend to control. And these switches would be controlled by the main unit in response to our input. Internet is not mandatory for the controlling of the devices. If internet is available, we can establish a server online. And through this server we can access the Web App using any device and we can give inputs to the </a:t>
            </a:r>
            <a:r>
              <a:rPr b="1" lang="en-US" sz="2000" spc="-1" strike="noStrike">
                <a:solidFill>
                  <a:srgbClr val="ffffff"/>
                </a:solidFill>
                <a:uFill>
                  <a:solidFill>
                    <a:srgbClr val="ffffff"/>
                  </a:solidFill>
                </a:uFill>
                <a:latin typeface="Century Gothic"/>
              </a:rPr>
              <a:t>pi</a:t>
            </a:r>
            <a:r>
              <a:rPr b="0" lang="en-US" sz="2000" spc="-1" strike="noStrike">
                <a:solidFill>
                  <a:srgbClr val="ffffff"/>
                </a:solidFill>
                <a:uFill>
                  <a:solidFill>
                    <a:srgbClr val="ffffff"/>
                  </a:solidFill>
                </a:uFill>
                <a:latin typeface="Century Gothic"/>
              </a:rPr>
              <a:t> anytime and from anywhere. But this would require constant active internet connectivity. We also need to setup a MAC address filter for security purposes so that only a few intended devices would connect. For controlling the remodelled devices, it doesn’t require much of a compatibility. It just requires a mobile or any other device which can connect to a </a:t>
            </a:r>
            <a:r>
              <a:rPr b="1" i="1" lang="en-US" sz="2000" spc="-1" strike="noStrike">
                <a:solidFill>
                  <a:srgbClr val="ffffff"/>
                </a:solidFill>
                <a:uFill>
                  <a:solidFill>
                    <a:srgbClr val="ffffff"/>
                  </a:solidFill>
                </a:uFill>
                <a:latin typeface="Century Gothic"/>
              </a:rPr>
              <a:t>Wi fi </a:t>
            </a:r>
            <a:r>
              <a:rPr b="0" lang="en-US" sz="2000" spc="-1" strike="noStrike">
                <a:solidFill>
                  <a:srgbClr val="ffffff"/>
                </a:solidFill>
                <a:uFill>
                  <a:solidFill>
                    <a:srgbClr val="ffffff"/>
                  </a:solidFill>
                </a:uFill>
                <a:latin typeface="Century Gothic"/>
              </a:rPr>
              <a:t>network and access the Web App. </a:t>
            </a:r>
            <a:endParaRPr b="0" lang="en-US" sz="2000" spc="-1" strike="noStrike">
              <a:solidFill>
                <a:srgbClr val="ffffff"/>
              </a:solidFill>
              <a:uFill>
                <a:solidFill>
                  <a:srgbClr val="ffffff"/>
                </a:solidFill>
              </a:uFill>
              <a:latin typeface="Century Gothic"/>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extShape 1"/>
          <p:cNvSpPr txBox="1"/>
          <p:nvPr/>
        </p:nvSpPr>
        <p:spPr>
          <a:xfrm>
            <a:off x="316080" y="452880"/>
            <a:ext cx="9404280" cy="702720"/>
          </a:xfrm>
          <a:prstGeom prst="rect">
            <a:avLst/>
          </a:prstGeom>
          <a:noFill/>
          <a:ln>
            <a:noFill/>
          </a:ln>
        </p:spPr>
        <p:txBody>
          <a:bodyPr/>
          <a:p>
            <a:pPr>
              <a:lnSpc>
                <a:spcPct val="100000"/>
              </a:lnSpc>
            </a:pPr>
            <a:r>
              <a:rPr b="0" lang="en-US" sz="4200" spc="-1" strike="noStrike">
                <a:solidFill>
                  <a:srgbClr val="ebebeb"/>
                </a:solidFill>
                <a:uFill>
                  <a:solidFill>
                    <a:srgbClr val="ffffff"/>
                  </a:solidFill>
                </a:uFill>
                <a:latin typeface="Century Gothic"/>
              </a:rPr>
              <a:t>Methodology</a:t>
            </a:r>
            <a:endParaRPr b="0" lang="en-US" sz="1800" spc="-1" strike="noStrike">
              <a:solidFill>
                <a:srgbClr val="ffffff"/>
              </a:solidFill>
              <a:uFill>
                <a:solidFill>
                  <a:srgbClr val="ffffff"/>
                </a:solidFill>
              </a:uFill>
              <a:latin typeface="Century Gothic"/>
            </a:endParaRPr>
          </a:p>
        </p:txBody>
      </p:sp>
      <p:sp>
        <p:nvSpPr>
          <p:cNvPr id="135" name="TextShape 2"/>
          <p:cNvSpPr txBox="1"/>
          <p:nvPr/>
        </p:nvSpPr>
        <p:spPr>
          <a:xfrm>
            <a:off x="355680" y="1422360"/>
            <a:ext cx="11544120" cy="5105160"/>
          </a:xfrm>
          <a:prstGeom prst="rect">
            <a:avLst/>
          </a:prstGeom>
          <a:noFill/>
          <a:ln>
            <a:noFill/>
          </a:ln>
        </p:spPr>
        <p:txBody>
          <a:bodyPr/>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Controlling all devices with a single Pi and within a single user interface needs a IoT of code work to be implemented.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Integrating a few more sensors need more 5V pins for input power.</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The Pi gives output voltage 3.3V, but we need 5V output voltage. So to solve this we need to use a relay driver IC.</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Using a multiplexer along with a relay driver would add delays to the switching and would make the circuit a bit slower.</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The access to the pi need to be maintained with utmost security, because with this access anyone can keep an eye on us.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Continuously running the Pi may require special maintenance and may require to replace SD card at regular intervals of time.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ffffff"/>
              </a:buClr>
              <a:buSzPct val="80000"/>
              <a:buFont typeface="Wingdings" charset="2"/>
              <a:buChar char=""/>
            </a:pPr>
            <a:r>
              <a:rPr b="0" lang="en-US" sz="2000" spc="-1" strike="noStrike">
                <a:solidFill>
                  <a:srgbClr val="ffffff"/>
                </a:solidFill>
                <a:uFill>
                  <a:solidFill>
                    <a:srgbClr val="ffffff"/>
                  </a:solidFill>
                </a:uFill>
                <a:latin typeface="Century Gothic"/>
              </a:rPr>
              <a:t>The Pi requires an external SD card for storage, so we need to have a faster SD card for better performance which would cost us a bit higher. </a:t>
            </a:r>
            <a:endParaRPr b="0" lang="en-US" sz="2000" spc="-1" strike="noStrike">
              <a:solidFill>
                <a:srgbClr val="ffffff"/>
              </a:solidFill>
              <a:uFill>
                <a:solidFill>
                  <a:srgbClr val="ffffff"/>
                </a:solidFill>
              </a:uFill>
              <a:latin typeface="Century Gothic"/>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 name="CustomShape 1"/>
          <p:cNvSpPr/>
          <p:nvPr/>
        </p:nvSpPr>
        <p:spPr>
          <a:xfrm>
            <a:off x="0" y="0"/>
            <a:ext cx="12191760" cy="6857640"/>
          </a:xfrm>
          <a:prstGeom prst="rect">
            <a:avLst/>
          </a:prstGeom>
          <a:blipFill>
            <a:blip r:embed="rId1"/>
            <a:stretch>
              <a:fillRect/>
            </a:stretch>
          </a:blipFill>
          <a:ln>
            <a:noFill/>
          </a:ln>
        </p:spPr>
        <p:style>
          <a:lnRef idx="2">
            <a:schemeClr val="accent1">
              <a:shade val="50000"/>
            </a:schemeClr>
          </a:lnRef>
          <a:fillRef idx="1003">
            <a:schemeClr val="dk2"/>
          </a:fillRef>
          <a:effectRef idx="0">
            <a:schemeClr val="accent1"/>
          </a:effectRef>
          <a:fontRef idx="minor"/>
        </p:style>
      </p:sp>
      <p:sp>
        <p:nvSpPr>
          <p:cNvPr id="137"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8" name="CustomShape 3"/>
          <p:cNvSpPr/>
          <p:nvPr/>
        </p:nvSpPr>
        <p:spPr>
          <a:xfrm>
            <a:off x="8719920" y="1460160"/>
            <a:ext cx="3471840" cy="825480"/>
          </a:xfrm>
          <a:custGeom>
            <a:avLst/>
            <a:gdLst/>
            <a:ah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style>
          <a:lnRef idx="0"/>
          <a:fillRef idx="0"/>
          <a:effectRef idx="0"/>
          <a:fontRef idx="minor"/>
        </p:style>
      </p:sp>
      <p:sp>
        <p:nvSpPr>
          <p:cNvPr id="139" name="CustomShape 4"/>
          <p:cNvSpPr/>
          <p:nvPr/>
        </p:nvSpPr>
        <p:spPr>
          <a:xfrm>
            <a:off x="0" y="1762200"/>
            <a:ext cx="12192120" cy="5095440"/>
          </a:xfrm>
          <a:custGeom>
            <a:avLst/>
            <a:gdLst/>
            <a:ah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solidFill>
            <a:srgbClr val="ffffff"/>
          </a:solidFill>
          <a:ln>
            <a:noFill/>
          </a:ln>
        </p:spPr>
        <p:style>
          <a:lnRef idx="0"/>
          <a:fillRef idx="0"/>
          <a:effectRef idx="0"/>
          <a:fontRef idx="minor"/>
        </p:style>
      </p:sp>
      <p:sp>
        <p:nvSpPr>
          <p:cNvPr id="140" name="TextShape 5"/>
          <p:cNvSpPr txBox="1"/>
          <p:nvPr/>
        </p:nvSpPr>
        <p:spPr>
          <a:xfrm>
            <a:off x="1103400" y="452880"/>
            <a:ext cx="8947080" cy="1400040"/>
          </a:xfrm>
          <a:prstGeom prst="rect">
            <a:avLst/>
          </a:prstGeom>
          <a:noFill/>
          <a:ln>
            <a:noFill/>
          </a:ln>
        </p:spPr>
        <p:txBody>
          <a:bodyPr anchor="ctr"/>
          <a:p>
            <a:pPr>
              <a:lnSpc>
                <a:spcPct val="100000"/>
              </a:lnSpc>
            </a:pPr>
            <a:r>
              <a:rPr b="0" lang="en-US" sz="4200" spc="-1" strike="noStrike">
                <a:solidFill>
                  <a:srgbClr val="ffffff"/>
                </a:solidFill>
                <a:uFill>
                  <a:solidFill>
                    <a:srgbClr val="ffffff"/>
                  </a:solidFill>
                </a:uFill>
                <a:latin typeface="Century Gothic"/>
              </a:rPr>
              <a:t>Intended Outcome</a:t>
            </a:r>
            <a:endParaRPr b="0" lang="en-US" sz="1800" spc="-1" strike="noStrike">
              <a:solidFill>
                <a:srgbClr val="ffffff"/>
              </a:solidFill>
              <a:uFill>
                <a:solidFill>
                  <a:srgbClr val="ffffff"/>
                </a:solidFill>
              </a:uFill>
              <a:latin typeface="Century Gothic"/>
            </a:endParaRPr>
          </a:p>
        </p:txBody>
      </p:sp>
      <p:sp>
        <p:nvSpPr>
          <p:cNvPr id="141" name="TextShape 6"/>
          <p:cNvSpPr txBox="1"/>
          <p:nvPr/>
        </p:nvSpPr>
        <p:spPr>
          <a:xfrm>
            <a:off x="1103400" y="2743200"/>
            <a:ext cx="11088360" cy="2971440"/>
          </a:xfrm>
          <a:prstGeom prst="rect">
            <a:avLst/>
          </a:prstGeom>
          <a:noFill/>
          <a:ln>
            <a:noFill/>
          </a:ln>
        </p:spPr>
        <p:txBody>
          <a:bodyPr/>
          <a:p>
            <a:pPr marL="343080" indent="-342720">
              <a:lnSpc>
                <a:spcPct val="100000"/>
              </a:lnSpc>
              <a:buClr>
                <a:srgbClr val="2a424d"/>
              </a:buClr>
              <a:buSzPct val="80000"/>
              <a:buFont typeface="Wingdings" charset="2"/>
              <a:buChar char=""/>
            </a:pPr>
            <a:r>
              <a:rPr b="0" lang="en-US" sz="2000" spc="-1" strike="noStrike">
                <a:solidFill>
                  <a:srgbClr val="000000"/>
                </a:solidFill>
                <a:uFill>
                  <a:solidFill>
                    <a:srgbClr val="ffffff"/>
                  </a:solidFill>
                </a:uFill>
                <a:latin typeface="Century Gothic"/>
              </a:rPr>
              <a:t>Boost up IoT users by reducing cost factor</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2a424d"/>
              </a:buClr>
              <a:buSzPct val="80000"/>
              <a:buFont typeface="Wingdings" charset="2"/>
              <a:buChar char=""/>
            </a:pPr>
            <a:r>
              <a:rPr b="0" lang="en-US" sz="2000" spc="-1" strike="noStrike">
                <a:solidFill>
                  <a:srgbClr val="000000"/>
                </a:solidFill>
                <a:uFill>
                  <a:solidFill>
                    <a:srgbClr val="ffffff"/>
                  </a:solidFill>
                </a:uFill>
                <a:latin typeface="Century Gothic"/>
              </a:rPr>
              <a:t>Reduce cost by Remodelling legacy devices</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2a424d"/>
              </a:buClr>
              <a:buSzPct val="80000"/>
              <a:buFont typeface="Wingdings" charset="2"/>
              <a:buChar char=""/>
            </a:pPr>
            <a:r>
              <a:rPr b="0" lang="en-US" sz="2000" spc="-1" strike="noStrike">
                <a:solidFill>
                  <a:srgbClr val="000000"/>
                </a:solidFill>
                <a:uFill>
                  <a:solidFill>
                    <a:srgbClr val="ffffff"/>
                  </a:solidFill>
                </a:uFill>
                <a:latin typeface="Century Gothic"/>
              </a:rPr>
              <a:t>Reach most people by making their home as a smarter home.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2a424d"/>
              </a:buClr>
              <a:buSzPct val="80000"/>
              <a:buFont typeface="Wingdings" charset="2"/>
              <a:buChar char=""/>
            </a:pPr>
            <a:r>
              <a:rPr b="0" lang="en-US" sz="2000" spc="-1" strike="noStrike">
                <a:solidFill>
                  <a:srgbClr val="000000"/>
                </a:solidFill>
                <a:uFill>
                  <a:solidFill>
                    <a:srgbClr val="ffffff"/>
                  </a:solidFill>
                </a:uFill>
                <a:latin typeface="Century Gothic"/>
              </a:rPr>
              <a:t>Most importantly, make setup cost a lot cheaper. </a:t>
            </a:r>
            <a:endParaRPr b="0" lang="en-US" sz="2000" spc="-1" strike="noStrike">
              <a:solidFill>
                <a:srgbClr val="ffffff"/>
              </a:solidFill>
              <a:uFill>
                <a:solidFill>
                  <a:srgbClr val="ffffff"/>
                </a:solidFill>
              </a:uFill>
              <a:latin typeface="Century Gothic"/>
            </a:endParaRPr>
          </a:p>
        </p:txBody>
      </p:sp>
      <p:sp>
        <p:nvSpPr>
          <p:cNvPr id="142" name="CustomShape 7"/>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800" spc="-1" strike="noStrike">
                <a:solidFill>
                  <a:srgbClr val="000000"/>
                </a:solidFill>
                <a:uFill>
                  <a:solidFill>
                    <a:srgbClr val="ffffff"/>
                  </a:solidFill>
                </a:uFill>
                <a:latin typeface="-webkit-standard"/>
              </a:rPr>
              <a:t> </a:t>
            </a:r>
            <a:endParaRPr b="0" lang="en-IN" sz="1800" spc="-1" strike="noStrike">
              <a:solidFill>
                <a:srgbClr val="000000"/>
              </a:solidFill>
              <a:uFill>
                <a:solidFill>
                  <a:srgbClr val="ffffff"/>
                </a:solidFill>
              </a:uFill>
              <a:latin typeface="Arial"/>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71</TotalTime>
  <Application>LibreOffice/5.1.6.2$Linux_x86 LibreOffice_project/10m0$Build-2</Application>
  <Words>1329</Words>
  <Paragraphs>110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2019-04-29T10:18:46Z</dcterms:created>
  <dc:creator>Suresh Pentakota</dc:creator>
  <dc:description/>
  <dc:language>en-IN</dc:language>
  <cp:lastModifiedBy/>
  <dcterms:modified xsi:type="dcterms:W3CDTF">2019-04-29T18:08:33Z</dcterms:modified>
  <cp:revision>8</cp:revision>
  <dc:subject/>
  <dc:title>Reach (for everyone home)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14</vt:i4>
  </property>
</Properties>
</file>